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4"/>
  </p:handoutMasterIdLst>
  <p:sldIdLst>
    <p:sldId id="256" r:id="rId3"/>
    <p:sldId id="257" r:id="rId5"/>
    <p:sldId id="263" r:id="rId6"/>
    <p:sldId id="258" r:id="rId7"/>
    <p:sldId id="261" r:id="rId8"/>
    <p:sldId id="262" r:id="rId9"/>
    <p:sldId id="291" r:id="rId10"/>
    <p:sldId id="292" r:id="rId11"/>
    <p:sldId id="293" r:id="rId12"/>
    <p:sldId id="280" r:id="rId13"/>
    <p:sldId id="270" r:id="rId14"/>
    <p:sldId id="273" r:id="rId15"/>
    <p:sldId id="259" r:id="rId16"/>
    <p:sldId id="276" r:id="rId17"/>
    <p:sldId id="269" r:id="rId18"/>
    <p:sldId id="275" r:id="rId19"/>
    <p:sldId id="277" r:id="rId20"/>
    <p:sldId id="278" r:id="rId21"/>
    <p:sldId id="279" r:id="rId22"/>
    <p:sldId id="272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A5B6C4"/>
    <a:srgbClr val="DFA47E"/>
    <a:srgbClr val="5B9BD5"/>
    <a:srgbClr val="F2A57E"/>
    <a:srgbClr val="E5E4E2"/>
    <a:srgbClr val="DCDCDC"/>
    <a:srgbClr val="F0F0F0"/>
    <a:srgbClr val="E6E6E6"/>
    <a:srgbClr val="C8C8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6"/>
        <p:guide pos="388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handoutMaster" Target="handoutMasters/handoutMaster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2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7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72.xml"/><Relationship Id="rId1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73.xml"/><Relationship Id="rId1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74.xml"/><Relationship Id="rId1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75.xml"/><Relationship Id="rId1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5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76.xml"/><Relationship Id="rId1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6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77.xml"/><Relationship Id="rId1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7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78.xml"/><Relationship Id="rId1" Type="http://schemas.openxmlformats.org/officeDocument/2006/relationships/image" Target="../media/image23.png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8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79.xml"/><Relationship Id="rId1" Type="http://schemas.openxmlformats.org/officeDocument/2006/relationships/image" Target="../media/image24.png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9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80.xml"/><Relationship Id="rId1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3.xml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1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64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5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66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7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7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68.xml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8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69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9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70.xml"/><Relationship Id="rId4" Type="http://schemas.openxmlformats.org/officeDocument/2006/relationships/image" Target="../media/image16.png"/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819150" y="1421765"/>
            <a:ext cx="105524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3600">
                <a:latin typeface="+mj-ea"/>
                <a:ea typeface="+mj-ea"/>
                <a:cs typeface="+mj-ea"/>
              </a:rPr>
              <a:t>MVIN: Learning Multiview Items for Recommendation</a:t>
            </a:r>
            <a:endParaRPr sz="3600">
              <a:latin typeface="+mj-ea"/>
              <a:ea typeface="+mj-ea"/>
              <a:cs typeface="+mj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967990" y="3195320"/>
            <a:ext cx="58096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SIGIR 2020</a:t>
            </a:r>
            <a:endParaRPr lang="en-US" altLang="zh-CN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86655" y="4137660"/>
            <a:ext cx="19646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汇报人：</a:t>
            </a:r>
            <a:r>
              <a:rPr lang="zh-CN" altLang="en-US"/>
              <a:t>高钰澜</a:t>
            </a:r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4541520" y="4752340"/>
            <a:ext cx="29006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时间：</a:t>
            </a:r>
            <a:r>
              <a:rPr lang="en-US" altLang="zh-CN"/>
              <a:t>2021</a:t>
            </a:r>
            <a:r>
              <a:rPr lang="zh-CN" altLang="en-US"/>
              <a:t>年</a:t>
            </a:r>
            <a:r>
              <a:rPr lang="en-US" altLang="zh-CN"/>
              <a:t>4</a:t>
            </a:r>
            <a:r>
              <a:rPr lang="zh-CN" altLang="en-US"/>
              <a:t>月</a:t>
            </a:r>
            <a:r>
              <a:rPr lang="en-US" altLang="zh-CN"/>
              <a:t>18</a:t>
            </a:r>
            <a:r>
              <a:rPr lang="zh-CN" altLang="en-US"/>
              <a:t>日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193800" y="1618615"/>
            <a:ext cx="10333990" cy="2614930"/>
            <a:chOff x="-58" y="2628"/>
            <a:chExt cx="16274" cy="4118"/>
          </a:xfrm>
        </p:grpSpPr>
        <p:pic>
          <p:nvPicPr>
            <p:cNvPr id="3" name="图片 12" descr="2.png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044" y="3032"/>
              <a:ext cx="11172" cy="3677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4" name="图片 13" descr="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58" y="2628"/>
              <a:ext cx="7548" cy="4118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5" name="文本框 4"/>
          <p:cNvSpPr txBox="1"/>
          <p:nvPr/>
        </p:nvSpPr>
        <p:spPr>
          <a:xfrm>
            <a:off x="2564765" y="2609215"/>
            <a:ext cx="205105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800">
                <a:solidFill>
                  <a:schemeClr val="bg1"/>
                </a:solidFill>
                <a:latin typeface="+mj-ea"/>
                <a:ea typeface="+mj-ea"/>
              </a:rPr>
              <a:t>NO.3</a:t>
            </a:r>
            <a:endParaRPr lang="en-US" altLang="zh-CN" sz="480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174105" y="2609215"/>
            <a:ext cx="476948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800">
                <a:solidFill>
                  <a:schemeClr val="bg1"/>
                </a:solidFill>
                <a:latin typeface="+mj-ea"/>
                <a:ea typeface="+mj-ea"/>
              </a:rPr>
              <a:t>Experiment</a:t>
            </a:r>
            <a:r>
              <a:rPr lang="en-US" altLang="zh-CN" sz="4800">
                <a:solidFill>
                  <a:schemeClr val="bg1"/>
                </a:solidFill>
                <a:latin typeface="+mj-ea"/>
                <a:ea typeface="+mj-ea"/>
              </a:rPr>
              <a:t>s</a:t>
            </a:r>
            <a:endParaRPr lang="en-US" altLang="zh-CN" sz="480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本框 35"/>
          <p:cNvSpPr txBox="1"/>
          <p:nvPr/>
        </p:nvSpPr>
        <p:spPr>
          <a:xfrm>
            <a:off x="452755" y="264795"/>
            <a:ext cx="41465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3600"/>
              <a:t>Experiments</a:t>
            </a:r>
            <a:endParaRPr lang="en-US" altLang="zh-CN" sz="360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10485" y="2294890"/>
            <a:ext cx="6477000" cy="335407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95300" y="1227455"/>
            <a:ext cx="91998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Datasets</a:t>
            </a:r>
            <a:r>
              <a:rPr lang="zh-CN" altLang="en-US" sz="2400"/>
              <a:t>：MovieLens-1M</a:t>
            </a:r>
            <a:r>
              <a:rPr lang="en-US" altLang="zh-CN" sz="2400"/>
              <a:t>, </a:t>
            </a:r>
            <a:r>
              <a:rPr lang="zh-CN" altLang="en-US" sz="2400"/>
              <a:t>LFM-1b 2015</a:t>
            </a:r>
            <a:r>
              <a:rPr lang="en-US" altLang="zh-CN" sz="2400"/>
              <a:t> and Amazon-book</a:t>
            </a:r>
            <a:endParaRPr lang="en-US" altLang="zh-CN" sz="2400"/>
          </a:p>
        </p:txBody>
      </p:sp>
    </p:spTree>
    <p:custDataLst>
      <p:tags r:id="rId2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466725" y="337185"/>
            <a:ext cx="57556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3600"/>
              <a:t>Experimental Results</a:t>
            </a:r>
            <a:endParaRPr lang="zh-CN" altLang="en-US" sz="360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4835" y="1581150"/>
            <a:ext cx="10455275" cy="370840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1470" y="1346200"/>
            <a:ext cx="11101705" cy="314960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331470" y="264160"/>
            <a:ext cx="31464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/>
              <a:t>A</a:t>
            </a:r>
            <a:r>
              <a:rPr lang="zh-CN" altLang="en-US" sz="3600"/>
              <a:t>blation study</a:t>
            </a:r>
            <a:endParaRPr lang="zh-CN" altLang="en-US" sz="360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1470" y="1128395"/>
            <a:ext cx="11099165" cy="351599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003675" y="1219200"/>
            <a:ext cx="6243955" cy="553847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331470" y="264160"/>
            <a:ext cx="1037082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400"/>
              <a:t>a case study to understand the effect</a:t>
            </a:r>
            <a:r>
              <a:rPr lang="en-US" altLang="zh-CN" sz="2400"/>
              <a:t> </a:t>
            </a:r>
            <a:r>
              <a:rPr lang="zh-CN" altLang="en-US" sz="2400"/>
              <a:t>of KG-enhanced user-oriented information incorporated with user</a:t>
            </a:r>
            <a:r>
              <a:rPr lang="en-US" altLang="zh-CN" sz="2400"/>
              <a:t>-</a:t>
            </a:r>
            <a:r>
              <a:rPr lang="zh-CN" altLang="en-US" sz="2400"/>
              <a:t>entity interaction.</a:t>
            </a:r>
            <a:endParaRPr lang="zh-CN" altLang="en-US" sz="2400"/>
          </a:p>
        </p:txBody>
      </p:sp>
    </p:spTree>
    <p:custDataLst>
      <p:tags r:id="rId2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331470" y="264160"/>
            <a:ext cx="108502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400"/>
              <a:t>Figure 5 shows that ML(w) （wide part） is effective in heterogeneous graphs. </a:t>
            </a:r>
            <a:endParaRPr lang="zh-CN" altLang="en-US" sz="240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62275" y="918845"/>
            <a:ext cx="6680835" cy="585851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331470" y="264160"/>
            <a:ext cx="97917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3600"/>
              <a:t>Preference set sample size K</a:t>
            </a:r>
            <a:r>
              <a:rPr lang="zh-CN" altLang="en-US" sz="3600" baseline="-25000"/>
              <a:t>m</a:t>
            </a:r>
            <a:endParaRPr lang="zh-CN" altLang="en-US" sz="3600"/>
          </a:p>
          <a:p>
            <a:pPr algn="l"/>
            <a:r>
              <a:rPr lang="zh-CN" altLang="en-US" sz="3600"/>
              <a:t>Neighborhood entity sample size K</a:t>
            </a:r>
            <a:r>
              <a:rPr lang="zh-CN" altLang="en-US" sz="3600" baseline="-25000"/>
              <a:t>n</a:t>
            </a:r>
            <a:endParaRPr lang="zh-CN" altLang="en-US" sz="3600" baseline="-2500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07615" y="1931670"/>
            <a:ext cx="6838950" cy="317944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331470" y="264160"/>
            <a:ext cx="1082167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3600"/>
              <a:t>Number of preference hops l</a:t>
            </a:r>
            <a:r>
              <a:rPr lang="zh-CN" altLang="en-US" sz="3600" baseline="-25000"/>
              <a:t>p</a:t>
            </a:r>
            <a:endParaRPr lang="zh-CN" altLang="en-US" sz="3600"/>
          </a:p>
          <a:p>
            <a:pPr algn="l"/>
            <a:r>
              <a:rPr lang="zh-CN" altLang="en-US" sz="3600"/>
              <a:t>Number of wide hops l</a:t>
            </a:r>
            <a:r>
              <a:rPr lang="zh-CN" altLang="en-US" sz="3600" baseline="-25000"/>
              <a:t>w</a:t>
            </a:r>
            <a:r>
              <a:rPr lang="zh-CN" altLang="en-US" sz="3600"/>
              <a:t> and deep hops l</a:t>
            </a:r>
            <a:r>
              <a:rPr lang="zh-CN" altLang="en-US" sz="3600" baseline="-25000"/>
              <a:t>d</a:t>
            </a:r>
            <a:endParaRPr lang="zh-CN" altLang="en-US" sz="3600" baseline="-2500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15210" y="1517015"/>
            <a:ext cx="6958330" cy="482536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331470" y="264160"/>
            <a:ext cx="70548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3600"/>
              <a:t>Dimension of embedding size s</a:t>
            </a:r>
            <a:endParaRPr lang="zh-CN" altLang="en-US" sz="360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05660" y="2023745"/>
            <a:ext cx="7816850" cy="279527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12" descr="2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11700" y="3924300"/>
            <a:ext cx="4479925" cy="147447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" name="图片 12" descr="2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11700" y="2625090"/>
            <a:ext cx="4479925" cy="147447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8" name="图片 12" descr="2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10430" y="1338580"/>
            <a:ext cx="4479925" cy="14744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文本框 12"/>
          <p:cNvSpPr txBox="1"/>
          <p:nvPr/>
        </p:nvSpPr>
        <p:spPr>
          <a:xfrm>
            <a:off x="2109470" y="2468245"/>
            <a:ext cx="1106170" cy="179197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zh-CN" altLang="en-US" sz="6000"/>
              <a:t>目录</a:t>
            </a:r>
            <a:endParaRPr lang="zh-CN" altLang="en-US" sz="6000"/>
          </a:p>
        </p:txBody>
      </p:sp>
      <p:sp>
        <p:nvSpPr>
          <p:cNvPr id="14" name="文本框 13"/>
          <p:cNvSpPr txBox="1"/>
          <p:nvPr/>
        </p:nvSpPr>
        <p:spPr>
          <a:xfrm>
            <a:off x="5143500" y="1758315"/>
            <a:ext cx="492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chemeClr val="bg1"/>
                </a:solidFill>
              </a:rPr>
              <a:t>1.Background</a:t>
            </a:r>
            <a:r>
              <a:rPr lang="en-US" altLang="zh-CN" sz="3200"/>
              <a:t> </a:t>
            </a:r>
            <a:endParaRPr lang="zh-CN" altLang="en-US" sz="3200"/>
          </a:p>
        </p:txBody>
      </p:sp>
      <p:sp>
        <p:nvSpPr>
          <p:cNvPr id="15" name="文本框 14"/>
          <p:cNvSpPr txBox="1"/>
          <p:nvPr/>
        </p:nvSpPr>
        <p:spPr>
          <a:xfrm>
            <a:off x="5327015" y="4314825"/>
            <a:ext cx="37122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chemeClr val="bg1"/>
                </a:solidFill>
              </a:rPr>
              <a:t>3.Experiment</a:t>
            </a:r>
            <a:endParaRPr lang="en-US" altLang="zh-CN" sz="3200">
              <a:solidFill>
                <a:schemeClr val="bg1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327015" y="3064510"/>
            <a:ext cx="45726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chemeClr val="bg1"/>
                </a:solidFill>
              </a:rPr>
              <a:t>2.Model</a:t>
            </a:r>
            <a:endParaRPr lang="en-US" altLang="zh-CN" sz="3200">
              <a:solidFill>
                <a:schemeClr val="bg1"/>
              </a:solidFill>
            </a:endParaRPr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3145155" y="2442210"/>
            <a:ext cx="6985" cy="1725295"/>
          </a:xfrm>
          <a:prstGeom prst="line">
            <a:avLst/>
          </a:prstGeom>
          <a:ln w="25400">
            <a:solidFill>
              <a:schemeClr val="tx1">
                <a:alpha val="9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3215640" y="1987550"/>
            <a:ext cx="459740" cy="26352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pPr algn="ctr"/>
            <a:r>
              <a:rPr lang="en-US" altLang="zh-CN" b="1" dirty="0">
                <a:solidFill>
                  <a:schemeClr val="tx1"/>
                </a:solidFill>
                <a:latin typeface="+mj-ea"/>
                <a:ea typeface="+mj-ea"/>
                <a:cs typeface="+mn-ea"/>
                <a:sym typeface="+mn-lt"/>
              </a:rPr>
              <a:t>DIRECTORY</a:t>
            </a:r>
            <a:endParaRPr lang="en-US" altLang="zh-CN" b="1" dirty="0">
              <a:solidFill>
                <a:schemeClr val="tx1"/>
              </a:solidFill>
              <a:latin typeface="+mj-ea"/>
              <a:ea typeface="+mj-ea"/>
              <a:cs typeface="+mn-ea"/>
              <a:sym typeface="+mn-lt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1544320" y="1930400"/>
            <a:ext cx="9001760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6600">
                <a:latin typeface="仿宋" panose="02010609060101010101" charset="-122"/>
                <a:ea typeface="仿宋" panose="02010609060101010101" charset="-122"/>
                <a:sym typeface="+mn-ea"/>
              </a:rPr>
              <a:t>Thanks for watching</a:t>
            </a:r>
            <a:endParaRPr lang="zh-CN" sz="6600">
              <a:latin typeface="+mj-ea"/>
              <a:ea typeface="+mj-ea"/>
              <a:cs typeface="+mj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72685" y="3914140"/>
            <a:ext cx="18091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汇报人：</a:t>
            </a:r>
            <a:r>
              <a:rPr lang="zh-CN" altLang="en-US"/>
              <a:t>高钰澜</a:t>
            </a:r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4467860" y="4472305"/>
            <a:ext cx="29006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时间：</a:t>
            </a:r>
            <a:r>
              <a:rPr lang="en-US" altLang="zh-CN"/>
              <a:t>2021</a:t>
            </a:r>
            <a:r>
              <a:rPr lang="zh-CN" altLang="en-US"/>
              <a:t>年</a:t>
            </a:r>
            <a:r>
              <a:rPr lang="en-US" altLang="zh-CN"/>
              <a:t>4</a:t>
            </a:r>
            <a:r>
              <a:rPr lang="zh-CN" altLang="en-US"/>
              <a:t>月</a:t>
            </a:r>
            <a:r>
              <a:rPr lang="en-US" altLang="zh-CN"/>
              <a:t>18</a:t>
            </a:r>
            <a:r>
              <a:rPr lang="zh-CN" altLang="en-US"/>
              <a:t>日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/>
        </p:nvGrpSpPr>
        <p:grpSpPr>
          <a:xfrm>
            <a:off x="1166495" y="1646555"/>
            <a:ext cx="10333990" cy="2614930"/>
            <a:chOff x="-58" y="2628"/>
            <a:chExt cx="16274" cy="4118"/>
          </a:xfrm>
        </p:grpSpPr>
        <p:pic>
          <p:nvPicPr>
            <p:cNvPr id="10" name="图片 12" descr="2.png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044" y="3032"/>
              <a:ext cx="11172" cy="3677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8" name="图片 13" descr="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58" y="2628"/>
              <a:ext cx="7548" cy="4118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8" name="文本框 17"/>
          <p:cNvSpPr txBox="1"/>
          <p:nvPr/>
        </p:nvSpPr>
        <p:spPr>
          <a:xfrm>
            <a:off x="2564765" y="2609215"/>
            <a:ext cx="205105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800">
                <a:solidFill>
                  <a:schemeClr val="bg1"/>
                </a:solidFill>
                <a:latin typeface="+mj-ea"/>
                <a:ea typeface="+mj-ea"/>
              </a:rPr>
              <a:t>NO.1</a:t>
            </a:r>
            <a:endParaRPr lang="en-US" altLang="zh-CN" sz="480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174105" y="2609215"/>
            <a:ext cx="476948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800">
                <a:solidFill>
                  <a:schemeClr val="bg1"/>
                </a:solidFill>
                <a:latin typeface="+mj-ea"/>
                <a:ea typeface="+mj-ea"/>
              </a:rPr>
              <a:t>Background</a:t>
            </a:r>
            <a:endParaRPr lang="en-US" altLang="zh-CN" sz="480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20"/>
          <p:cNvSpPr txBox="1"/>
          <p:nvPr/>
        </p:nvSpPr>
        <p:spPr>
          <a:xfrm>
            <a:off x="433705" y="287020"/>
            <a:ext cx="28213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/>
              <a:t>Background</a:t>
            </a:r>
            <a:endParaRPr lang="en-US" altLang="zh-CN" sz="3600"/>
          </a:p>
        </p:txBody>
      </p:sp>
      <p:sp>
        <p:nvSpPr>
          <p:cNvPr id="24" name="文本框 23"/>
          <p:cNvSpPr txBox="1"/>
          <p:nvPr/>
        </p:nvSpPr>
        <p:spPr>
          <a:xfrm>
            <a:off x="926465" y="1059815"/>
            <a:ext cx="9465945" cy="42462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just" fontAlgn="auto">
              <a:lnSpc>
                <a:spcPct val="150000"/>
              </a:lnSpc>
            </a:pPr>
            <a:r>
              <a:rPr lang="zh-CN" altLang="en-US">
                <a:solidFill>
                  <a:schemeClr val="tx1"/>
                </a:solidFill>
                <a:latin typeface="+mn-ea"/>
                <a:sym typeface="+mn-ea"/>
              </a:rPr>
              <a:t>knowledge graphs(KGs) </a:t>
            </a:r>
            <a:r>
              <a:rPr lang="en-US" altLang="zh-CN">
                <a:solidFill>
                  <a:schemeClr val="tx1"/>
                </a:solidFill>
                <a:latin typeface="+mn-ea"/>
                <a:sym typeface="+mn-ea"/>
              </a:rPr>
              <a:t>: </a:t>
            </a:r>
            <a:r>
              <a:rPr lang="zh-CN" altLang="en-US">
                <a:solidFill>
                  <a:schemeClr val="tx1"/>
                </a:solidFill>
                <a:latin typeface="+mn-ea"/>
                <a:sym typeface="+mn-ea"/>
              </a:rPr>
              <a:t> mitigate the cold start and sparsity issues.</a:t>
            </a:r>
            <a:endParaRPr lang="zh-CN" altLang="en-US">
              <a:solidFill>
                <a:schemeClr val="tx1"/>
              </a:solidFill>
              <a:latin typeface="+mn-ea"/>
              <a:sym typeface="+mn-ea"/>
            </a:endParaRPr>
          </a:p>
          <a:p>
            <a:pPr indent="457200" algn="just" fontAlgn="auto">
              <a:lnSpc>
                <a:spcPct val="150000"/>
              </a:lnSpc>
            </a:pPr>
            <a:endParaRPr lang="zh-CN" altLang="en-US">
              <a:solidFill>
                <a:schemeClr val="tx1"/>
              </a:solidFill>
              <a:latin typeface="+mn-ea"/>
              <a:sym typeface="+mn-ea"/>
            </a:endParaRPr>
          </a:p>
          <a:p>
            <a:pPr indent="457200" algn="just" fontAlgn="auto">
              <a:lnSpc>
                <a:spcPct val="150000"/>
              </a:lnSpc>
            </a:pPr>
            <a:r>
              <a:rPr lang="zh-CN" altLang="en-US">
                <a:solidFill>
                  <a:schemeClr val="tx1"/>
                </a:solidFill>
                <a:latin typeface="+mn-ea"/>
                <a:sym typeface="+mn-ea"/>
              </a:rPr>
              <a:t>However, utilizing a graph</a:t>
            </a:r>
            <a:r>
              <a:rPr lang="en-US" altLang="zh-CN">
                <a:solidFill>
                  <a:schemeClr val="tx1"/>
                </a:solidFill>
                <a:latin typeface="+mn-ea"/>
                <a:sym typeface="+mn-ea"/>
              </a:rPr>
              <a:t> </a:t>
            </a:r>
            <a:r>
              <a:rPr lang="zh-CN" altLang="en-US">
                <a:solidFill>
                  <a:schemeClr val="tx1"/>
                </a:solidFill>
                <a:latin typeface="+mn-ea"/>
                <a:sym typeface="+mn-ea"/>
              </a:rPr>
              <a:t>neural network (GNN) to capture information in KG and further</a:t>
            </a:r>
            <a:r>
              <a:rPr lang="en-US" altLang="zh-CN">
                <a:solidFill>
                  <a:schemeClr val="tx1"/>
                </a:solidFill>
                <a:latin typeface="+mn-ea"/>
                <a:sym typeface="+mn-ea"/>
              </a:rPr>
              <a:t> </a:t>
            </a:r>
            <a:r>
              <a:rPr lang="zh-CN" altLang="en-US">
                <a:solidFill>
                  <a:schemeClr val="tx1"/>
                </a:solidFill>
                <a:latin typeface="+mn-ea"/>
                <a:sym typeface="+mn-ea"/>
              </a:rPr>
              <a:t>apply in RS is unable to see each item</a:t>
            </a:r>
            <a:r>
              <a:rPr lang="en-US" altLang="zh-CN">
                <a:solidFill>
                  <a:schemeClr val="tx1"/>
                </a:solidFill>
                <a:latin typeface="+mn-ea"/>
                <a:sym typeface="+mn-ea"/>
              </a:rPr>
              <a:t>’</a:t>
            </a:r>
            <a:r>
              <a:rPr lang="zh-CN" altLang="en-US">
                <a:solidFill>
                  <a:schemeClr val="tx1"/>
                </a:solidFill>
                <a:latin typeface="+mn-ea"/>
                <a:sym typeface="+mn-ea"/>
              </a:rPr>
              <a:t>s</a:t>
            </a:r>
            <a:r>
              <a:rPr lang="en-US" altLang="zh-CN">
                <a:solidFill>
                  <a:schemeClr val="tx1"/>
                </a:solidFill>
                <a:latin typeface="+mn-ea"/>
                <a:sym typeface="+mn-ea"/>
              </a:rPr>
              <a:t> </a:t>
            </a:r>
            <a:r>
              <a:rPr lang="zh-CN" altLang="en-US">
                <a:solidFill>
                  <a:schemeClr val="tx1"/>
                </a:solidFill>
                <a:latin typeface="+mn-ea"/>
                <a:sym typeface="+mn-ea"/>
              </a:rPr>
              <a:t>properties from multiple perspectives. </a:t>
            </a:r>
            <a:endParaRPr lang="zh-CN" altLang="en-US">
              <a:solidFill>
                <a:schemeClr val="tx1"/>
              </a:solidFill>
              <a:latin typeface="+mn-ea"/>
              <a:sym typeface="+mn-ea"/>
            </a:endParaRPr>
          </a:p>
          <a:p>
            <a:pPr indent="457200" algn="just" fontAlgn="auto">
              <a:lnSpc>
                <a:spcPct val="150000"/>
              </a:lnSpc>
            </a:pPr>
            <a:endParaRPr lang="zh-CN" altLang="en-US">
              <a:solidFill>
                <a:schemeClr val="tx1"/>
              </a:solidFill>
              <a:latin typeface="+mn-ea"/>
              <a:sym typeface="+mn-ea"/>
            </a:endParaRPr>
          </a:p>
          <a:p>
            <a:pPr indent="457200" algn="just" fontAlgn="auto">
              <a:lnSpc>
                <a:spcPct val="150000"/>
              </a:lnSpc>
            </a:pPr>
            <a:r>
              <a:rPr lang="zh-CN" altLang="en-US">
                <a:solidFill>
                  <a:schemeClr val="tx1"/>
                </a:solidFill>
                <a:latin typeface="+mn-ea"/>
                <a:sym typeface="+mn-ea"/>
              </a:rPr>
              <a:t> </a:t>
            </a:r>
            <a:endParaRPr lang="zh-CN" altLang="en-US">
              <a:solidFill>
                <a:schemeClr val="tx1"/>
              </a:solidFill>
              <a:latin typeface="+mn-ea"/>
              <a:sym typeface="+mn-ea"/>
            </a:endParaRPr>
          </a:p>
          <a:p>
            <a:pPr indent="457200" algn="just" fontAlgn="auto">
              <a:lnSpc>
                <a:spcPct val="150000"/>
              </a:lnSpc>
            </a:pPr>
            <a:r>
              <a:rPr lang="zh-CN" altLang="en-US">
                <a:solidFill>
                  <a:schemeClr val="tx1"/>
                </a:solidFill>
                <a:latin typeface="+mn-ea"/>
                <a:sym typeface="+mn-ea"/>
              </a:rPr>
              <a:t>multi-view item network (MVIN), a GNN-based recommendation model which provides superior recommendations by</a:t>
            </a:r>
            <a:r>
              <a:rPr lang="en-US" altLang="zh-CN">
                <a:solidFill>
                  <a:schemeClr val="tx1"/>
                </a:solidFill>
                <a:latin typeface="+mn-ea"/>
                <a:sym typeface="+mn-ea"/>
              </a:rPr>
              <a:t> </a:t>
            </a:r>
            <a:r>
              <a:rPr lang="zh-CN" altLang="en-US">
                <a:solidFill>
                  <a:schemeClr val="tx1"/>
                </a:solidFill>
                <a:latin typeface="+mn-ea"/>
                <a:sym typeface="+mn-ea"/>
              </a:rPr>
              <a:t>describing items from a unique mixed view from user and entity angles. </a:t>
            </a:r>
            <a:endParaRPr lang="zh-CN" altLang="en-US">
              <a:solidFill>
                <a:schemeClr val="tx1"/>
              </a:solidFill>
              <a:latin typeface="+mn-ea"/>
              <a:sym typeface="+mn-ea"/>
            </a:endParaRPr>
          </a:p>
        </p:txBody>
      </p:sp>
      <p:sp>
        <p:nvSpPr>
          <p:cNvPr id="2" name="右箭头 1"/>
          <p:cNvSpPr/>
          <p:nvPr/>
        </p:nvSpPr>
        <p:spPr>
          <a:xfrm>
            <a:off x="973455" y="4213225"/>
            <a:ext cx="394970" cy="755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166495" y="1646555"/>
            <a:ext cx="10333990" cy="2614930"/>
            <a:chOff x="-58" y="2628"/>
            <a:chExt cx="16274" cy="4118"/>
          </a:xfrm>
        </p:grpSpPr>
        <p:pic>
          <p:nvPicPr>
            <p:cNvPr id="3" name="图片 12" descr="2.png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044" y="3032"/>
              <a:ext cx="11172" cy="3677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4" name="图片 13" descr="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58" y="2628"/>
              <a:ext cx="7548" cy="4118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5" name="文本框 4"/>
          <p:cNvSpPr txBox="1"/>
          <p:nvPr/>
        </p:nvSpPr>
        <p:spPr>
          <a:xfrm>
            <a:off x="2564765" y="2609215"/>
            <a:ext cx="205105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800">
                <a:solidFill>
                  <a:schemeClr val="bg1"/>
                </a:solidFill>
                <a:latin typeface="+mj-ea"/>
                <a:ea typeface="+mj-ea"/>
              </a:rPr>
              <a:t>NO.2</a:t>
            </a:r>
            <a:endParaRPr lang="en-US" altLang="zh-CN" sz="480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174105" y="2609215"/>
            <a:ext cx="476948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800">
                <a:solidFill>
                  <a:schemeClr val="bg1"/>
                </a:solidFill>
                <a:latin typeface="+mj-ea"/>
                <a:ea typeface="+mj-ea"/>
              </a:rPr>
              <a:t>Model</a:t>
            </a:r>
            <a:endParaRPr lang="en-US" altLang="zh-CN" sz="480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20"/>
          <p:cNvSpPr txBox="1"/>
          <p:nvPr/>
        </p:nvSpPr>
        <p:spPr>
          <a:xfrm>
            <a:off x="346710" y="328295"/>
            <a:ext cx="18338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buClrTx/>
              <a:buSzTx/>
              <a:buFontTx/>
            </a:pPr>
            <a:r>
              <a:rPr lang="en-US" altLang="zh-CN" sz="3600"/>
              <a:t>Model</a:t>
            </a:r>
            <a:endParaRPr lang="en-US" altLang="zh-CN" sz="3600"/>
          </a:p>
        </p:txBody>
      </p:sp>
      <p:pic>
        <p:nvPicPr>
          <p:cNvPr id="26" name="图片 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7870" y="1085850"/>
            <a:ext cx="10716260" cy="4686935"/>
          </a:xfrm>
          <a:prstGeom prst="rect">
            <a:avLst/>
          </a:prstGeom>
          <a:noFill/>
          <a:ln>
            <a:noFill/>
          </a:ln>
        </p:spPr>
      </p:pic>
    </p:spTree>
    <p:custDataLst>
      <p:tags r:id="rId2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20"/>
          <p:cNvSpPr txBox="1"/>
          <p:nvPr/>
        </p:nvSpPr>
        <p:spPr>
          <a:xfrm>
            <a:off x="346710" y="328295"/>
            <a:ext cx="720915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3200"/>
              <a:t>User-Entity Interaction</a:t>
            </a:r>
            <a:endParaRPr lang="en-US" altLang="zh-CN" sz="3200"/>
          </a:p>
          <a:p>
            <a:pPr algn="l">
              <a:buClrTx/>
              <a:buSzTx/>
              <a:buFontTx/>
            </a:pPr>
            <a:endParaRPr lang="en-US" altLang="zh-CN" sz="3200"/>
          </a:p>
          <a:p>
            <a:pPr algn="l">
              <a:buClrTx/>
              <a:buSzTx/>
              <a:buFontTx/>
            </a:pPr>
            <a:r>
              <a:rPr lang="en-US" altLang="zh-CN" sz="2400"/>
              <a:t>(1) User-Oriented Relation Attention</a:t>
            </a:r>
            <a:endParaRPr lang="en-US" altLang="zh-CN" sz="240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671820" y="1967230"/>
            <a:ext cx="2406015" cy="72199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6565" y="2994660"/>
            <a:ext cx="4438015" cy="84582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8630" y="979805"/>
            <a:ext cx="3933190" cy="58864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34975" y="4415790"/>
            <a:ext cx="484124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>
              <a:buClrTx/>
              <a:buSzTx/>
              <a:buFontTx/>
            </a:pPr>
            <a:r>
              <a:rPr lang="en-US" altLang="zh-CN" sz="2400">
                <a:sym typeface="+mn-ea"/>
              </a:rPr>
              <a:t>(2) User-Oriented Entity Projection</a:t>
            </a:r>
            <a:endParaRPr lang="en-US" altLang="zh-CN" sz="240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035" y="5095240"/>
            <a:ext cx="4342765" cy="1115695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20"/>
          <p:cNvSpPr txBox="1"/>
          <p:nvPr/>
        </p:nvSpPr>
        <p:spPr>
          <a:xfrm>
            <a:off x="346710" y="328295"/>
            <a:ext cx="720915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3200"/>
              <a:t>User-Entity Interaction</a:t>
            </a:r>
            <a:endParaRPr lang="en-US" altLang="zh-CN" sz="3200"/>
          </a:p>
          <a:p>
            <a:pPr algn="l">
              <a:buClrTx/>
              <a:buSzTx/>
              <a:buFontTx/>
            </a:pPr>
            <a:endParaRPr lang="en-US" altLang="zh-CN" sz="3200"/>
          </a:p>
          <a:p>
            <a:pPr algn="l">
              <a:buClrTx/>
              <a:buSzTx/>
              <a:buFontTx/>
            </a:pPr>
            <a:r>
              <a:rPr lang="en-US" altLang="zh-CN" sz="2400"/>
              <a:t>(3) KG-Enhanced User Representation.</a:t>
            </a:r>
            <a:endParaRPr lang="en-US" altLang="zh-CN" sz="240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6710" y="2103755"/>
            <a:ext cx="5417820" cy="433006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5030" y="1023620"/>
            <a:ext cx="5883910" cy="56324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3390" y="2059305"/>
            <a:ext cx="6047105" cy="56388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0560" y="2814955"/>
            <a:ext cx="3341370" cy="122809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5030" y="4234815"/>
            <a:ext cx="4349750" cy="129984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57240" y="5534660"/>
            <a:ext cx="3969385" cy="100012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5857240" y="1691005"/>
            <a:ext cx="2032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preference set：</a:t>
            </a:r>
            <a:endParaRPr lang="zh-CN" altLang="en-US"/>
          </a:p>
        </p:txBody>
      </p:sp>
    </p:spTree>
    <p:custDataLst>
      <p:tags r:id="rId7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20"/>
          <p:cNvSpPr txBox="1"/>
          <p:nvPr/>
        </p:nvSpPr>
        <p:spPr>
          <a:xfrm>
            <a:off x="346710" y="328295"/>
            <a:ext cx="72091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3200"/>
              <a:t>Entity-Entity Interaction</a:t>
            </a:r>
            <a:endParaRPr lang="en-US" altLang="zh-CN" sz="2400"/>
          </a:p>
        </p:txBody>
      </p:sp>
      <p:pic>
        <p:nvPicPr>
          <p:cNvPr id="2" name="图片 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61390" y="850900"/>
            <a:ext cx="9934575" cy="4345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6115" y="5086985"/>
            <a:ext cx="5318125" cy="56388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0085" y="5797550"/>
            <a:ext cx="5735955" cy="63119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1390" y="5797550"/>
            <a:ext cx="3070860" cy="631825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3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4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5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6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7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8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9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1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2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3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4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5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6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7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8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9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81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1276</Words>
  <Application>WPS 演示</Application>
  <PresentationFormat>宽屏</PresentationFormat>
  <Paragraphs>81</Paragraphs>
  <Slides>20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7" baseType="lpstr">
      <vt:lpstr>Arial</vt:lpstr>
      <vt:lpstr>宋体</vt:lpstr>
      <vt:lpstr>Wingdings</vt:lpstr>
      <vt:lpstr>微软雅黑</vt:lpstr>
      <vt:lpstr>Arial Unicode MS</vt:lpstr>
      <vt:lpstr>仿宋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Amelia</cp:lastModifiedBy>
  <cp:revision>50</cp:revision>
  <dcterms:created xsi:type="dcterms:W3CDTF">2019-06-19T02:08:00Z</dcterms:created>
  <dcterms:modified xsi:type="dcterms:W3CDTF">2021-04-18T04:28:24Z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2052-11.1.0.10463</vt:lpwstr>
  </property>
  <property fmtid="{D5CDD505-2E9C-101B-9397-08002B2CF9AE}" pid="3" name="KSOTemplateUUID">
    <vt:lpwstr>v1.0_mb_nha4RAwIx7Kv4pKdK75EJw==</vt:lpwstr>
  </property>
  <property fmtid="{D5CDD505-2E9C-101B-9397-08002B2CF9AE}" pid="4" name="ICV">
    <vt:lpwstr>BBA43001B1544B5C801E97AAA10E61CC</vt:lpwstr>
  </property>
</Properties>
</file>